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1" r:id="rId6"/>
    <p:sldId id="262" r:id="rId7"/>
    <p:sldId id="259" r:id="rId8"/>
    <p:sldId id="263" r:id="rId9"/>
    <p:sldId id="265" r:id="rId10"/>
    <p:sldId id="267" r:id="rId11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958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734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574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832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027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01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624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178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08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560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276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754EE-CC29-424C-8194-A43B2C02BB6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1AB67-E9F3-403F-A883-F66DDF8A6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21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62" y="495299"/>
            <a:ext cx="11191875" cy="3400425"/>
          </a:xfrm>
          <a:gradFill>
            <a:gsLst>
              <a:gs pos="0">
                <a:schemeClr val="accent1">
                  <a:lumMod val="5000"/>
                  <a:lumOff val="95000"/>
                  <a:alpha val="7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ru-RU" sz="4400" dirty="0" smtClean="0"/>
              <a:t>Пример России: </a:t>
            </a:r>
            <a:br>
              <a:rPr lang="ru-RU" sz="4400" dirty="0" smtClean="0"/>
            </a:br>
            <a:r>
              <a:rPr lang="ru-RU" sz="4400" dirty="0" smtClean="0"/>
              <a:t>Кондитерский Концерн «Бабаевский»</a:t>
            </a:r>
            <a:br>
              <a:rPr lang="ru-RU" sz="4400" dirty="0" smtClean="0"/>
            </a:br>
            <a:r>
              <a:rPr lang="ru-RU" sz="4400" dirty="0" smtClean="0"/>
              <a:t> и ОАО «Красный Октябрь»</a:t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248150"/>
            <a:ext cx="9144000" cy="1819275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Выбор решения обеспечения контроля фасованной продукции на предприятии в зависимости от типа упаковки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7985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Благодарю за внимание.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521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579" y="3012845"/>
            <a:ext cx="3238500" cy="2228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Сплошной контроль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зависимости от характеристик продукта и типа упаковки товара встает вопрос о выборе метода контроля веса продукта в упаковке.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5048" y="3930377"/>
            <a:ext cx="2420043" cy="25837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5388" y="3715942"/>
            <a:ext cx="2606529" cy="27981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3210" y="3328838"/>
            <a:ext cx="32385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39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Набор шоколадных </a:t>
            </a:r>
            <a:r>
              <a:rPr lang="ru-RU" dirty="0" smtClean="0"/>
              <a:t>конфет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Задачи контроля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207" r="4207"/>
          <a:stretch>
            <a:fillRect/>
          </a:stretch>
        </p:blipFill>
        <p:spPr>
          <a:xfrm>
            <a:off x="6978737" y="3010611"/>
            <a:ext cx="3619990" cy="28583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3188" y="1042483"/>
            <a:ext cx="2938988" cy="2029834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0518" y="2800350"/>
            <a:ext cx="4822082" cy="24384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- контроль веса Нетто продукта</a:t>
            </a:r>
          </a:p>
          <a:p>
            <a:r>
              <a:rPr lang="ru-RU" sz="2400" dirty="0" smtClean="0"/>
              <a:t> - контроль комплектности (вложения) продукта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- отбраковка с линии упаковок, имеющий некорректный вес 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91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Набор шоколадных </a:t>
            </a:r>
            <a:r>
              <a:rPr lang="ru-RU" dirty="0" smtClean="0"/>
              <a:t>конфет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Упаковка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5584" y="366208"/>
            <a:ext cx="6296416" cy="434866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4538" y="2628900"/>
            <a:ext cx="5294312" cy="3371850"/>
          </a:xfrm>
        </p:spPr>
        <p:txBody>
          <a:bodyPr>
            <a:normAutofit/>
          </a:bodyPr>
          <a:lstStyle/>
          <a:p>
            <a:r>
              <a:rPr lang="ru-RU" dirty="0"/>
              <a:t>Упаковка представляет собой картонную коробку и состоит их 4-х частей:</a:t>
            </a:r>
          </a:p>
          <a:p>
            <a:r>
              <a:rPr lang="ru-RU" dirty="0"/>
              <a:t>- Д</a:t>
            </a:r>
            <a:r>
              <a:rPr lang="ru-RU" dirty="0" smtClean="0"/>
              <a:t>но </a:t>
            </a:r>
            <a:r>
              <a:rPr lang="ru-RU" dirty="0"/>
              <a:t>коробки (картон)</a:t>
            </a:r>
          </a:p>
          <a:p>
            <a:r>
              <a:rPr lang="ru-RU" dirty="0"/>
              <a:t>- </a:t>
            </a:r>
            <a:r>
              <a:rPr lang="ru-RU" dirty="0" smtClean="0"/>
              <a:t>Крышка </a:t>
            </a:r>
            <a:r>
              <a:rPr lang="ru-RU" dirty="0"/>
              <a:t>коробки (картон)</a:t>
            </a:r>
          </a:p>
          <a:p>
            <a:r>
              <a:rPr lang="ru-RU" dirty="0"/>
              <a:t>- </a:t>
            </a:r>
            <a:r>
              <a:rPr lang="ru-RU" dirty="0" err="1"/>
              <a:t>К</a:t>
            </a:r>
            <a:r>
              <a:rPr lang="ru-RU" dirty="0" err="1" smtClean="0"/>
              <a:t>оррекс</a:t>
            </a:r>
            <a:r>
              <a:rPr lang="ru-RU" dirty="0" smtClean="0"/>
              <a:t> </a:t>
            </a:r>
            <a:r>
              <a:rPr lang="ru-RU" dirty="0"/>
              <a:t>(форма для укладки конфет внутри коробки) </a:t>
            </a:r>
            <a:r>
              <a:rPr lang="en-US" dirty="0" smtClean="0"/>
              <a:t>Tray</a:t>
            </a:r>
            <a:endParaRPr lang="ru-RU" dirty="0"/>
          </a:p>
          <a:p>
            <a:r>
              <a:rPr lang="ru-RU" dirty="0"/>
              <a:t>- </a:t>
            </a:r>
            <a:r>
              <a:rPr lang="ru-RU" dirty="0" smtClean="0"/>
              <a:t>Подушка(прокладка </a:t>
            </a:r>
            <a:r>
              <a:rPr lang="ru-RU" dirty="0"/>
              <a:t>сверху между коробкой и конфетами) </a:t>
            </a:r>
            <a:r>
              <a:rPr lang="en-US" dirty="0"/>
              <a:t>G</a:t>
            </a:r>
            <a:r>
              <a:rPr lang="en-US" dirty="0" smtClean="0"/>
              <a:t>asket</a:t>
            </a:r>
            <a:endParaRPr lang="ru-RU" dirty="0"/>
          </a:p>
          <a:p>
            <a:r>
              <a:rPr lang="ru-RU" dirty="0"/>
              <a:t> </a:t>
            </a:r>
            <a:r>
              <a:rPr lang="ru-RU" dirty="0" smtClean="0"/>
              <a:t>Все </a:t>
            </a:r>
            <a:r>
              <a:rPr lang="ru-RU" dirty="0"/>
              <a:t>части поставляются </a:t>
            </a:r>
            <a:r>
              <a:rPr lang="ru-RU" dirty="0" smtClean="0"/>
              <a:t>партиями </a:t>
            </a:r>
            <a:r>
              <a:rPr lang="ru-RU" dirty="0"/>
              <a:t>от разных </a:t>
            </a:r>
            <a:r>
              <a:rPr lang="ru-RU" dirty="0" smtClean="0"/>
              <a:t>производителей и имеют отклонения веса в зависимости от партии.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84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5732462" cy="1600200"/>
          </a:xfrm>
        </p:spPr>
        <p:txBody>
          <a:bodyPr/>
          <a:lstStyle/>
          <a:p>
            <a:r>
              <a:rPr lang="ru-RU" dirty="0"/>
              <a:t>Набор шоколадных </a:t>
            </a:r>
            <a:r>
              <a:rPr lang="ru-RU" dirty="0" smtClean="0"/>
              <a:t>конфет</a:t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Разброс веса Тары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207" r="4207"/>
          <a:stretch>
            <a:fillRect/>
          </a:stretch>
        </p:blipFill>
        <p:spPr>
          <a:xfrm>
            <a:off x="8140787" y="696036"/>
            <a:ext cx="3619990" cy="285837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6989762" cy="4067175"/>
          </a:xfrm>
        </p:spPr>
        <p:txBody>
          <a:bodyPr>
            <a:normAutofit/>
          </a:bodyPr>
          <a:lstStyle/>
          <a:p>
            <a:r>
              <a:rPr lang="ru-RU" dirty="0"/>
              <a:t>Для нетто = 350 </a:t>
            </a:r>
            <a:r>
              <a:rPr lang="ru-RU" dirty="0" err="1"/>
              <a:t>гр</a:t>
            </a:r>
            <a:r>
              <a:rPr lang="ru-RU" dirty="0"/>
              <a:t> </a:t>
            </a:r>
          </a:p>
          <a:p>
            <a:r>
              <a:rPr lang="ru-RU" dirty="0"/>
              <a:t>Вес одной самой маленькой конфеты </a:t>
            </a:r>
            <a:r>
              <a:rPr lang="ru-RU" dirty="0" smtClean="0"/>
              <a:t>= 12 </a:t>
            </a:r>
            <a:r>
              <a:rPr lang="ru-RU" dirty="0"/>
              <a:t>г.</a:t>
            </a:r>
          </a:p>
          <a:p>
            <a:r>
              <a:rPr lang="ru-RU" dirty="0"/>
              <a:t>Разброс веса частей тары :</a:t>
            </a:r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90952"/>
              </p:ext>
            </p:extLst>
          </p:nvPr>
        </p:nvGraphicFramePr>
        <p:xfrm>
          <a:off x="723901" y="3219452"/>
          <a:ext cx="7658099" cy="25453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3335">
                  <a:extLst>
                    <a:ext uri="{9D8B030D-6E8A-4147-A177-3AD203B41FA5}">
                      <a16:colId xmlns:a16="http://schemas.microsoft.com/office/drawing/2014/main" val="3817810607"/>
                    </a:ext>
                  </a:extLst>
                </a:gridCol>
                <a:gridCol w="1095259">
                  <a:extLst>
                    <a:ext uri="{9D8B030D-6E8A-4147-A177-3AD203B41FA5}">
                      <a16:colId xmlns:a16="http://schemas.microsoft.com/office/drawing/2014/main" val="831986822"/>
                    </a:ext>
                  </a:extLst>
                </a:gridCol>
                <a:gridCol w="1513490">
                  <a:extLst>
                    <a:ext uri="{9D8B030D-6E8A-4147-A177-3AD203B41FA5}">
                      <a16:colId xmlns:a16="http://schemas.microsoft.com/office/drawing/2014/main" val="2774547536"/>
                    </a:ext>
                  </a:extLst>
                </a:gridCol>
                <a:gridCol w="1236665">
                  <a:extLst>
                    <a:ext uri="{9D8B030D-6E8A-4147-A177-3AD203B41FA5}">
                      <a16:colId xmlns:a16="http://schemas.microsoft.com/office/drawing/2014/main" val="191494066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147913310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466294752"/>
                    </a:ext>
                  </a:extLst>
                </a:gridCol>
              </a:tblGrid>
              <a:tr h="390523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Средний вес,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Минимальный вес,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Максимальный вес,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- Отклонение</a:t>
                      </a:r>
                      <a:r>
                        <a:rPr lang="en-US" sz="1200" dirty="0" smtClean="0">
                          <a:effectLst/>
                        </a:rPr>
                        <a:t>,</a:t>
                      </a:r>
                      <a:r>
                        <a:rPr lang="ru-RU" sz="1200" dirty="0" smtClean="0">
                          <a:effectLst/>
                        </a:rPr>
                        <a:t>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+ Отклонение</a:t>
                      </a:r>
                      <a:r>
                        <a:rPr lang="de-DE" sz="1200" dirty="0" smtClean="0">
                          <a:effectLst/>
                        </a:rPr>
                        <a:t>,</a:t>
                      </a:r>
                      <a:r>
                        <a:rPr lang="ru-RU" sz="1200" dirty="0" smtClean="0">
                          <a:effectLst/>
                        </a:rPr>
                        <a:t>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423556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Крышка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42,3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41,0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46,0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ru-RU" sz="1600" dirty="0">
                          <a:effectLst/>
                        </a:rPr>
                        <a:t>1,3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+</a:t>
                      </a:r>
                      <a:r>
                        <a:rPr lang="ru-RU" sz="1600">
                          <a:effectLst/>
                        </a:rPr>
                        <a:t>3,7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2343273"/>
                  </a:ext>
                </a:extLst>
              </a:tr>
              <a:tr h="41249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41,2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39,0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43,3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ru-RU" sz="1600" dirty="0">
                          <a:effectLst/>
                        </a:rPr>
                        <a:t>2,2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+</a:t>
                      </a:r>
                      <a:r>
                        <a:rPr lang="ru-RU" sz="1600">
                          <a:effectLst/>
                        </a:rPr>
                        <a:t>2,1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72594801"/>
                  </a:ext>
                </a:extLst>
              </a:tr>
              <a:tr h="41249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Коррекс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17,9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17,7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19,3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ru-RU" sz="1600" dirty="0">
                          <a:effectLst/>
                        </a:rPr>
                        <a:t>0,2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+</a:t>
                      </a:r>
                      <a:r>
                        <a:rPr lang="ru-RU" sz="1600" dirty="0">
                          <a:effectLst/>
                        </a:rPr>
                        <a:t>1,4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3186784"/>
                  </a:ext>
                </a:extLst>
              </a:tr>
              <a:tr h="41249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Подушка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7,4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7,2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7,6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ru-RU" sz="1600" dirty="0">
                          <a:effectLst/>
                        </a:rPr>
                        <a:t>0,2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+</a:t>
                      </a:r>
                      <a:r>
                        <a:rPr lang="ru-RU" sz="1600" dirty="0">
                          <a:effectLst/>
                        </a:rPr>
                        <a:t>0,2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68348131"/>
                  </a:ext>
                </a:extLst>
              </a:tr>
              <a:tr h="41249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Упаковка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108,8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104,9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116,2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ru-RU" sz="1600" dirty="0">
                          <a:effectLst/>
                        </a:rPr>
                        <a:t>3,9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+</a:t>
                      </a:r>
                      <a:r>
                        <a:rPr lang="ru-RU" sz="1600" dirty="0">
                          <a:effectLst/>
                        </a:rPr>
                        <a:t>7,4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14352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11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Набор </a:t>
            </a:r>
            <a:r>
              <a:rPr lang="ru-RU" dirty="0"/>
              <a:t>шоколадных </a:t>
            </a:r>
            <a:r>
              <a:rPr lang="ru-RU" dirty="0" smtClean="0"/>
              <a:t>конфет</a:t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Сплошной контроль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6608762" cy="4067175"/>
          </a:xfrm>
        </p:spPr>
        <p:txBody>
          <a:bodyPr>
            <a:normAutofit/>
          </a:bodyPr>
          <a:lstStyle/>
          <a:p>
            <a:r>
              <a:rPr lang="ru-RU" dirty="0" smtClean="0"/>
              <a:t>Для данного продукта возможна установка динамических весов (</a:t>
            </a:r>
            <a:r>
              <a:rPr lang="ru-RU" dirty="0" err="1" smtClean="0"/>
              <a:t>чеквейера</a:t>
            </a:r>
            <a:r>
              <a:rPr lang="ru-RU" dirty="0" smtClean="0"/>
              <a:t>) в линию для сплошного контроля, что обеспечивает :</a:t>
            </a:r>
          </a:p>
          <a:p>
            <a:r>
              <a:rPr lang="ru-RU" dirty="0" smtClean="0"/>
              <a:t> - Контроль отсутствия одной </a:t>
            </a:r>
            <a:r>
              <a:rPr lang="ru-RU" dirty="0" smtClean="0"/>
              <a:t>и более </a:t>
            </a:r>
            <a:r>
              <a:rPr lang="ru-RU" dirty="0" smtClean="0"/>
              <a:t>конфет в упаковке с последующей автоматической отбраковкой упаковки с линии.</a:t>
            </a:r>
          </a:p>
          <a:p>
            <a:r>
              <a:rPr lang="ru-RU" dirty="0" smtClean="0"/>
              <a:t> - Автоматическую корректировку </a:t>
            </a:r>
            <a:r>
              <a:rPr lang="ru-RU" dirty="0"/>
              <a:t>веса тары при смене одного компонента тары без остановки производственной </a:t>
            </a:r>
            <a:r>
              <a:rPr lang="ru-RU" dirty="0" smtClean="0"/>
              <a:t>линии. В этом случае средний вес тары определяется взвешиванием на контрольных статических весах цеха.   </a:t>
            </a:r>
            <a:endParaRPr lang="ru-RU" dirty="0"/>
          </a:p>
          <a:p>
            <a:r>
              <a:rPr lang="en-US" dirty="0"/>
              <a:t> </a:t>
            </a:r>
            <a:r>
              <a:rPr lang="ru-RU" dirty="0" smtClean="0"/>
              <a:t> - Определение </a:t>
            </a:r>
            <a:r>
              <a:rPr lang="ru-RU" dirty="0" smtClean="0"/>
              <a:t>веса тары на самих динамических </a:t>
            </a:r>
            <a:r>
              <a:rPr lang="ru-RU" dirty="0" smtClean="0"/>
              <a:t>и </a:t>
            </a:r>
            <a:r>
              <a:rPr lang="ru-RU" dirty="0"/>
              <a:t>внесения </a:t>
            </a:r>
            <a:r>
              <a:rPr lang="ru-RU" dirty="0" smtClean="0"/>
              <a:t>ее значения в </a:t>
            </a:r>
            <a:r>
              <a:rPr lang="ru-RU" dirty="0"/>
              <a:t>случае </a:t>
            </a:r>
            <a:r>
              <a:rPr lang="ru-RU" dirty="0" smtClean="0"/>
              <a:t>изменения веса одного из компонентов Тары с </a:t>
            </a:r>
            <a:r>
              <a:rPr lang="ru-RU" dirty="0"/>
              <a:t>остановкой </a:t>
            </a:r>
            <a:r>
              <a:rPr lang="ru-RU" dirty="0" smtClean="0"/>
              <a:t>линии, но без использования дополнительных  контрольных весов. </a:t>
            </a:r>
            <a:endParaRPr lang="ru-RU" dirty="0"/>
          </a:p>
        </p:txBody>
      </p:sp>
      <p:pic>
        <p:nvPicPr>
          <p:cNvPr id="4098" name="Picture 2" descr="http://www.uniconf.ru/upload/iblock/8d7/8d7ade0de7cf96b58220a0fe473e104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680161"/>
            <a:ext cx="4127398" cy="374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42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Шоколад «Аленка»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057398"/>
            <a:ext cx="4933950" cy="3143252"/>
          </a:xfrm>
        </p:spPr>
        <p:txBody>
          <a:bodyPr>
            <a:noAutofit/>
          </a:bodyPr>
          <a:lstStyle/>
          <a:p>
            <a:r>
              <a:rPr lang="ru-RU" sz="2000" dirty="0" smtClean="0"/>
              <a:t>Плитки шоколада весом Нетто = 100г упаковываются в шоу-боксы по 14 штук. </a:t>
            </a:r>
          </a:p>
          <a:p>
            <a:endParaRPr lang="ru-RU" sz="2000" dirty="0" smtClean="0"/>
          </a:p>
          <a:p>
            <a:r>
              <a:rPr lang="ru-RU" sz="2000" dirty="0" smtClean="0"/>
              <a:t>Выходной контроль упаковки осуществляется по шоу-боксам  с весом Нетто = 1400г</a:t>
            </a:r>
          </a:p>
          <a:p>
            <a:endParaRPr lang="ru-RU" sz="2000" dirty="0" smtClean="0"/>
          </a:p>
          <a:p>
            <a:r>
              <a:rPr lang="ru-RU" sz="2000" dirty="0" smtClean="0"/>
              <a:t>Производительность линии 27 шт./мин.</a:t>
            </a:r>
            <a:endParaRPr lang="ru-RU" sz="2000" dirty="0"/>
          </a:p>
        </p:txBody>
      </p:sp>
      <p:pic>
        <p:nvPicPr>
          <p:cNvPr id="1026" name="Picture 2" descr="http://www.uniconf.ru/upload/iblock/f18/f184c3e7778e341faec7a0b1bef61bd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6" y="744672"/>
            <a:ext cx="5168900" cy="553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41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6380162" cy="1600200"/>
          </a:xfrm>
        </p:spPr>
        <p:txBody>
          <a:bodyPr/>
          <a:lstStyle/>
          <a:p>
            <a:r>
              <a:rPr lang="ru-RU" dirty="0" smtClean="0"/>
              <a:t>Шоколад «Аленка»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разброс веса Тары</a:t>
            </a:r>
            <a:endParaRPr lang="ru-RU" dirty="0"/>
          </a:p>
        </p:txBody>
      </p:sp>
      <p:pic>
        <p:nvPicPr>
          <p:cNvPr id="1026" name="Picture 2" descr="http://www.uniconf.ru/upload/iblock/f18/f184c3e7778e341faec7a0b1bef61bd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97" y="2639125"/>
            <a:ext cx="3097753" cy="331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815062"/>
              </p:ext>
            </p:extLst>
          </p:nvPr>
        </p:nvGraphicFramePr>
        <p:xfrm>
          <a:off x="5143502" y="809625"/>
          <a:ext cx="6067423" cy="560069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446815">
                  <a:extLst>
                    <a:ext uri="{9D8B030D-6E8A-4147-A177-3AD203B41FA5}">
                      <a16:colId xmlns:a16="http://schemas.microsoft.com/office/drawing/2014/main" val="3504846790"/>
                    </a:ext>
                  </a:extLst>
                </a:gridCol>
                <a:gridCol w="1352267">
                  <a:extLst>
                    <a:ext uri="{9D8B030D-6E8A-4147-A177-3AD203B41FA5}">
                      <a16:colId xmlns:a16="http://schemas.microsoft.com/office/drawing/2014/main" val="2752457434"/>
                    </a:ext>
                  </a:extLst>
                </a:gridCol>
                <a:gridCol w="968880">
                  <a:extLst>
                    <a:ext uri="{9D8B030D-6E8A-4147-A177-3AD203B41FA5}">
                      <a16:colId xmlns:a16="http://schemas.microsoft.com/office/drawing/2014/main" val="2006515743"/>
                    </a:ext>
                  </a:extLst>
                </a:gridCol>
                <a:gridCol w="987095">
                  <a:extLst>
                    <a:ext uri="{9D8B030D-6E8A-4147-A177-3AD203B41FA5}">
                      <a16:colId xmlns:a16="http://schemas.microsoft.com/office/drawing/2014/main" val="2677314332"/>
                    </a:ext>
                  </a:extLst>
                </a:gridCol>
                <a:gridCol w="1312366">
                  <a:extLst>
                    <a:ext uri="{9D8B030D-6E8A-4147-A177-3AD203B41FA5}">
                      <a16:colId xmlns:a16="http://schemas.microsoft.com/office/drawing/2014/main" val="409137926"/>
                    </a:ext>
                  </a:extLst>
                </a:gridCol>
              </a:tblGrid>
              <a:tr h="903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Дата отбора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Масса фольги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(14 шт.)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Масса этикеток с клеем (14 шт.)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Масса </a:t>
                      </a:r>
                      <a:r>
                        <a:rPr lang="ru-RU" sz="900" dirty="0" err="1">
                          <a:effectLst/>
                        </a:rPr>
                        <a:t>шоубокса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 клеем и трафаретом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Сумма заверточных материалов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844576702"/>
                  </a:ext>
                </a:extLst>
              </a:tr>
              <a:tr h="361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06.09.11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23,0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51,3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52,5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126,8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3619797774"/>
                  </a:ext>
                </a:extLst>
              </a:tr>
              <a:tr h="361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07.09.11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22,4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51,3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52,0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125,7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2148205333"/>
                  </a:ext>
                </a:extLst>
              </a:tr>
              <a:tr h="361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08.09.11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23,0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52,2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125,8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3658341975"/>
                  </a:ext>
                </a:extLst>
              </a:tr>
              <a:tr h="361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09.09.11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19,2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51,5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121,2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3907896229"/>
                  </a:ext>
                </a:extLst>
              </a:tr>
              <a:tr h="361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10.09.11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21,3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51,2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52,2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124,7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3163153007"/>
                  </a:ext>
                </a:extLst>
              </a:tr>
              <a:tr h="361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13.09.11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23,0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51,4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52,5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126,9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3027185363"/>
                  </a:ext>
                </a:extLst>
              </a:tr>
              <a:tr h="361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14.09.11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23,2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51,3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52,4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126,9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1407960186"/>
                  </a:ext>
                </a:extLst>
              </a:tr>
              <a:tr h="361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15.09.11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22,6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51,4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52,5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126,5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3557520716"/>
                  </a:ext>
                </a:extLst>
              </a:tr>
              <a:tr h="361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16.09.11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22,6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51,3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52,5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126,4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2584074410"/>
                  </a:ext>
                </a:extLst>
              </a:tr>
              <a:tr h="361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19.09.11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23,4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51,0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53,0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127,4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261316966"/>
                  </a:ext>
                </a:extLst>
              </a:tr>
              <a:tr h="361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20.09.11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22,6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51,0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124,3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360637282"/>
                  </a:ext>
                </a:extLst>
              </a:tr>
              <a:tr h="180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Средний вес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22,4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51,1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52,2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125,7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818252661"/>
                  </a:ext>
                </a:extLst>
              </a:tr>
              <a:tr h="5420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Максимальное отклонение от </a:t>
                      </a:r>
                      <a:r>
                        <a:rPr lang="ru-RU" sz="900" dirty="0" smtClean="0">
                          <a:effectLst/>
                        </a:rPr>
                        <a:t>среднего веса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0,8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65" marR="63165" marT="0" marB="0" anchor="ctr"/>
                </a:tc>
                <a:extLst>
                  <a:ext uri="{0D108BD9-81ED-4DB2-BD59-A6C34878D82A}">
                    <a16:rowId xmlns:a16="http://schemas.microsoft.com/office/drawing/2014/main" val="1652421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22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6380162" cy="1600200"/>
          </a:xfrm>
        </p:spPr>
        <p:txBody>
          <a:bodyPr>
            <a:normAutofit/>
          </a:bodyPr>
          <a:lstStyle/>
          <a:p>
            <a:r>
              <a:rPr lang="ru-RU" dirty="0" smtClean="0"/>
              <a:t>Шоколад «Аленка»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Сплошной контроль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9787" y="2415391"/>
            <a:ext cx="755173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Для данного продукта возможна установка динамических весов (</a:t>
            </a:r>
            <a:r>
              <a:rPr lang="ru-RU" dirty="0" err="1" smtClean="0"/>
              <a:t>чеквейера</a:t>
            </a:r>
            <a:r>
              <a:rPr lang="ru-RU" dirty="0" smtClean="0"/>
              <a:t>) в линию для сплошного контроля, что обеспечивает :</a:t>
            </a:r>
          </a:p>
          <a:p>
            <a:endParaRPr lang="ru-RU" dirty="0" smtClean="0"/>
          </a:p>
          <a:p>
            <a:r>
              <a:rPr lang="ru-RU" dirty="0" smtClean="0"/>
              <a:t> - Контроль отсутствия одной и более плитки шоколада в шоу-боксе с последующей автоматической отбраковкой упаковки с линии.</a:t>
            </a:r>
          </a:p>
          <a:p>
            <a:endParaRPr lang="ru-RU" dirty="0" smtClean="0"/>
          </a:p>
          <a:p>
            <a:r>
              <a:rPr lang="ru-RU" dirty="0" smtClean="0"/>
              <a:t> - Автоматическую корректировку веса тары при смене одного компонента тары без остановки производственной линии. В этом случае средний вес тары определяется взвешиванием на контрольных статических весах цеха.   </a:t>
            </a:r>
          </a:p>
          <a:p>
            <a:endParaRPr lang="ru-RU" dirty="0" smtClean="0"/>
          </a:p>
          <a:p>
            <a:r>
              <a:rPr lang="ru-RU" dirty="0" smtClean="0"/>
              <a:t>  - Определение веса тары на самих динамических и внесения ее значения в случае изменения веса одного из компонентов Тары с остановкой линии, но без использования дополнительных  контрольных весов. </a:t>
            </a:r>
            <a:endParaRPr lang="ru-RU" dirty="0"/>
          </a:p>
        </p:txBody>
      </p:sp>
      <p:pic>
        <p:nvPicPr>
          <p:cNvPr id="5122" name="Picture 2" descr="http://www.uniconf.ru/upload/iblock/eec/eecfe5dbf491dda8eda9b75a5d538e0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940158"/>
            <a:ext cx="2307333" cy="498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96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474</Words>
  <Application>Microsoft Office PowerPoint</Application>
  <PresentationFormat>Широкоэкранный</PresentationFormat>
  <Paragraphs>149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Пример России:  Кондитерский Концерн «Бабаевский»  и ОАО «Красный Октябрь»  </vt:lpstr>
      <vt:lpstr>Сплошной контроль </vt:lpstr>
      <vt:lpstr>Набор шоколадных конфет  Задачи контроля</vt:lpstr>
      <vt:lpstr>Набор шоколадных конфет  Упаковка</vt:lpstr>
      <vt:lpstr>Набор шоколадных конфет  Разброс веса Тары</vt:lpstr>
      <vt:lpstr>Набор шоколадных конфет  Сплошной контроль </vt:lpstr>
      <vt:lpstr>Шоколад «Аленка» </vt:lpstr>
      <vt:lpstr>Шоколад «Аленка»  разброс веса Тары</vt:lpstr>
      <vt:lpstr>Шоколад «Аленка»  Сплошной контроль</vt:lpstr>
      <vt:lpstr>Благодарю за внимание.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Пример России: «Объединённые Кондитеры»</dc:title>
  <dc:creator>Ivanov, Boris (Sartoros)</dc:creator>
  <cp:lastModifiedBy>Ivanov, Boris (Sartoros)</cp:lastModifiedBy>
  <cp:revision>23</cp:revision>
  <cp:lastPrinted>2018-05-15T18:15:54Z</cp:lastPrinted>
  <dcterms:created xsi:type="dcterms:W3CDTF">2018-05-15T11:07:25Z</dcterms:created>
  <dcterms:modified xsi:type="dcterms:W3CDTF">2018-05-15T18:48:00Z</dcterms:modified>
</cp:coreProperties>
</file>